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y="5143500" cx="9144000"/>
  <p:notesSz cx="6858000" cy="9144000"/>
  <p:embeddedFontLst>
    <p:embeddedFont>
      <p:font typeface="Raleway"/>
      <p:regular r:id="rId27"/>
      <p:bold r:id="rId28"/>
      <p:italic r:id="rId29"/>
      <p:boldItalic r:id="rId30"/>
    </p:embeddedFont>
    <p:embeddedFont>
      <p:font typeface="Lato"/>
      <p:regular r:id="rId31"/>
      <p:bold r:id="rId32"/>
      <p:italic r:id="rId33"/>
      <p:boldItalic r:id="rId34"/>
    </p:embeddedFont>
    <p:embeddedFont>
      <p:font typeface="Poppins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0157B36-8204-4D02-82C2-00E4F97FC1B7}">
  <a:tblStyle styleId="{90157B36-8204-4D02-82C2-00E4F97FC1B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Raleway-bold.fntdata"/><Relationship Id="rId27" Type="http://schemas.openxmlformats.org/officeDocument/2006/relationships/font" Target="fonts/Raleway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Raleway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Lato-regular.fntdata"/><Relationship Id="rId30" Type="http://schemas.openxmlformats.org/officeDocument/2006/relationships/font" Target="fonts/Raleway-boldItalic.fntdata"/><Relationship Id="rId11" Type="http://schemas.openxmlformats.org/officeDocument/2006/relationships/slide" Target="slides/slide4.xml"/><Relationship Id="rId33" Type="http://schemas.openxmlformats.org/officeDocument/2006/relationships/font" Target="fonts/Lato-italic.fntdata"/><Relationship Id="rId10" Type="http://schemas.openxmlformats.org/officeDocument/2006/relationships/slide" Target="slides/slide3.xml"/><Relationship Id="rId32" Type="http://schemas.openxmlformats.org/officeDocument/2006/relationships/font" Target="fonts/Lato-bold.fntdata"/><Relationship Id="rId13" Type="http://schemas.openxmlformats.org/officeDocument/2006/relationships/slide" Target="slides/slide6.xml"/><Relationship Id="rId35" Type="http://schemas.openxmlformats.org/officeDocument/2006/relationships/font" Target="fonts/Poppins-regular.fntdata"/><Relationship Id="rId12" Type="http://schemas.openxmlformats.org/officeDocument/2006/relationships/slide" Target="slides/slide5.xml"/><Relationship Id="rId34" Type="http://schemas.openxmlformats.org/officeDocument/2006/relationships/font" Target="fonts/Lato-boldItalic.fntdata"/><Relationship Id="rId15" Type="http://schemas.openxmlformats.org/officeDocument/2006/relationships/slide" Target="slides/slide8.xml"/><Relationship Id="rId37" Type="http://schemas.openxmlformats.org/officeDocument/2006/relationships/font" Target="fonts/Poppins-italic.fntdata"/><Relationship Id="rId14" Type="http://schemas.openxmlformats.org/officeDocument/2006/relationships/slide" Target="slides/slide7.xml"/><Relationship Id="rId36" Type="http://schemas.openxmlformats.org/officeDocument/2006/relationships/font" Target="fonts/Poppins-bold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38" Type="http://schemas.openxmlformats.org/officeDocument/2006/relationships/font" Target="fonts/Poppins-bold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f1761517fa_1_6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2f1761517fa_1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f1761517fa_1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f1761517fa_1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f1761517fa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2f1761517fa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f1761517fa_1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2f1761517fa_1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f1761517fa_1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g2f1761517fa_1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f1761517fa_1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2f1761517fa_1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f1761517fa_1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g2f1761517fa_1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f1761517fa_1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2f1761517fa_1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f1761517fa_1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g2f1761517fa_1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f1761517fa_1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2f1761517fa_1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f1761517fa_1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2f1761517fa_1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f1761517fa_1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2f1761517fa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f1761517fa_1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g2f1761517fa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f1761517fa_1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g2f1761517fa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f1761517fa_1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2f1761517fa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f1761517fa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g2f1761517fa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f1761517fa_1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2f1761517fa_1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f1761517fa_1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g2f1761517fa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f1761517fa_1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2f1761517fa_1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" name="Google Shape;56;p1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4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3" name="Google Shape;63;p1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4" name="Google Shape;64;p1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5" name="Google Shape;65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Google Shape;69;p16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6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" name="Google Shape;71;p16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2" name="Google Shape;72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6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oogle Shape;77;p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8" name="Google Shape;78;p17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9" name="Google Shape;79;p17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Google Shape;85;p19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19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Google Shape;90;p2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" name="Google Shape;91;p20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" name="Google Shape;9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" name="Google Shape;96;p2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21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8" name="Google Shape;98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22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" name="Google Shape;102;p2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" name="Google Shape;103;p22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Google Shape;106;p2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" name="Google Shape;107;p2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8" name="Google Shape;108;p23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109" name="Google Shape;109;p23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i="0" sz="30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b="0" i="0" sz="18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 b="0" i="0" sz="14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6F3D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Ethical Marketing Agency Proposal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8" name="Google Shape;118;p25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Prepared by: [Name]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Overcoming Resistance to Change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2" name="Google Shape;172;p3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Addressing Concerns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Fear of losing control vs. gaining expert guidance.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Importance of staying competitive.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The Benefits of Ethical Marketing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8" name="Google Shape;178;p3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Why Ethical Marketing Should Be Our Focus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Supports sustainable business growth.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Enhances our brand reputation.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“But The What We Are Doing Now Is Fine”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4" name="Google Shape;184;p3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Insert list of limiting factors or roadblocks presented by your current processes.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7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3000"/>
              <a:buNone/>
            </a:pPr>
            <a:r>
              <a:rPr lang="en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Current Capabilities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0" name="Google Shape;190;p3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[Create a list of tasks your team currently performs with your current current efforts.]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8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3000"/>
              <a:buNone/>
            </a:pPr>
            <a:r>
              <a:rPr lang="en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Capabilities Required For Success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" name="Google Shape;196;p3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[Create a list of what you want your team to be doing.]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SzPts val="3000"/>
              <a:buNone/>
            </a:pPr>
            <a:r>
              <a:rPr lang="en">
                <a:solidFill>
                  <a:srgbClr val="434343"/>
                </a:solidFill>
                <a:latin typeface="Poppins"/>
                <a:ea typeface="Poppins"/>
                <a:cs typeface="Poppins"/>
                <a:sym typeface="Poppins"/>
              </a:rPr>
              <a:t>Overcoming Status Quo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2" name="Google Shape;202;p39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[Compare your previous two lists and show how your current process is outdated and won’t allow your team to tackle projects that you want to be doing.]</a:t>
            </a:r>
            <a:endParaRPr/>
          </a:p>
        </p:txBody>
      </p:sp>
      <p:sp>
        <p:nvSpPr>
          <p:cNvPr id="203" name="Google Shape;203;p39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[Insert tasks you cannot complete with your current toolset here.]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Fear (AKA The Lizard Brain)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" name="Google Shape;209;p4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[Use this space to explain that: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Fear of change is natural.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the Lizard Brain works.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Encourage them to talk about what makes them hesitant about a new tool.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Demonstrate the broken process and how the tool helps fix it.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1"/>
          <p:cNvSpPr txBox="1"/>
          <p:nvPr>
            <p:ph type="title"/>
          </p:nvPr>
        </p:nvSpPr>
        <p:spPr>
          <a:xfrm>
            <a:off x="2400250" y="42990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“Why Do We Need To Do These Tasks Anyway?”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" name="Google Shape;215;p41"/>
          <p:cNvSpPr txBox="1"/>
          <p:nvPr>
            <p:ph idx="1" type="body"/>
          </p:nvPr>
        </p:nvSpPr>
        <p:spPr>
          <a:xfrm>
            <a:off x="2400262" y="1395701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E76F3D"/>
                </a:solidFill>
              </a:rPr>
              <a:t>[INSERT TACTIC] is important because research from [SOURCE ONE], [SOURCE TWO], and [SOURCE THREE] shows [TASK] helps [BENEFIT ONE], [BENEFIT TWO], and [BENEFIT THREE].</a:t>
            </a:r>
            <a:endParaRPr>
              <a:solidFill>
                <a:srgbClr val="E76F3D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E76F3D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E76F3D"/>
                </a:solidFill>
              </a:rPr>
              <a:t>This ethical marketing agency will improve task efficiency by eliminating:</a:t>
            </a:r>
            <a:endParaRPr>
              <a:solidFill>
                <a:srgbClr val="E76F3D"/>
              </a:solidFill>
            </a:endParaRPr>
          </a:p>
          <a:p>
            <a:pPr indent="-34290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76F3D"/>
              </a:buClr>
              <a:buSzPts val="1800"/>
              <a:buChar char="●"/>
            </a:pPr>
            <a:r>
              <a:rPr lang="en">
                <a:solidFill>
                  <a:srgbClr val="E76F3D"/>
                </a:solidFill>
              </a:rPr>
              <a:t>[Step that tool is helping eliminate]</a:t>
            </a:r>
            <a:endParaRPr>
              <a:solidFill>
                <a:srgbClr val="E76F3D"/>
              </a:solidFill>
            </a:endParaRPr>
          </a:p>
          <a:p>
            <a:pPr indent="-34290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76F3D"/>
              </a:buClr>
              <a:buSzPts val="1800"/>
              <a:buChar char="●"/>
            </a:pPr>
            <a:r>
              <a:rPr lang="en">
                <a:solidFill>
                  <a:srgbClr val="E76F3D"/>
                </a:solidFill>
              </a:rPr>
              <a:t>[Step that tool is helping eliminate]</a:t>
            </a:r>
            <a:endParaRPr>
              <a:solidFill>
                <a:srgbClr val="E76F3D"/>
              </a:solidFill>
            </a:endParaRPr>
          </a:p>
          <a:p>
            <a:pPr indent="-34290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76F3D"/>
              </a:buClr>
              <a:buSzPts val="1800"/>
              <a:buChar char="●"/>
            </a:pPr>
            <a:r>
              <a:rPr lang="en">
                <a:solidFill>
                  <a:srgbClr val="E76F3D"/>
                </a:solidFill>
              </a:rPr>
              <a:t>[Step that tool is helping eliminate]</a:t>
            </a:r>
            <a:endParaRPr>
              <a:solidFill>
                <a:srgbClr val="E76F3D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The Benefits Of Doing [TASK]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1" name="Google Shape;221;p42"/>
          <p:cNvSpPr txBox="1"/>
          <p:nvPr>
            <p:ph idx="1" type="body"/>
          </p:nvPr>
        </p:nvSpPr>
        <p:spPr>
          <a:xfrm>
            <a:off x="2400262" y="134812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[Here’s why we should be doing [TASK] according to these sources: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	List sources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List data backing up why task needs to be part of your ethical marketing strategy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/>
              <a:t>Repeat this process for every task that your team wants to take on with the new tool.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Here’s How [INSERT ETHICAL MARKETING AGENCY] Simplifies The Process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7" name="Google Shape;227;p43"/>
          <p:cNvSpPr txBox="1"/>
          <p:nvPr>
            <p:ph idx="1" type="body"/>
          </p:nvPr>
        </p:nvSpPr>
        <p:spPr>
          <a:xfrm>
            <a:off x="2448212" y="2141101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[Explain how your new ethical market agency makes executing tactics or performing tasks easier.]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>
            <p:ph type="title"/>
          </p:nvPr>
        </p:nvSpPr>
        <p:spPr>
          <a:xfrm>
            <a:off x="311700" y="445025"/>
            <a:ext cx="8646300" cy="9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What Problem Will An Ethical Marketing Agency Solve?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4" name="Google Shape;124;p26"/>
          <p:cNvSpPr txBox="1"/>
          <p:nvPr>
            <p:ph idx="1" type="body"/>
          </p:nvPr>
        </p:nvSpPr>
        <p:spPr>
          <a:xfrm>
            <a:off x="311700" y="1560175"/>
            <a:ext cx="85206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Lack of in-house expertise.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Overwhelmed internal team.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Need for specialized, ethical marketing strategies.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need to differentiate from competitors.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 [add more]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Objectives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0" name="Google Shape;130;p27"/>
          <p:cNvSpPr txBox="1"/>
          <p:nvPr>
            <p:ph idx="1" type="body"/>
          </p:nvPr>
        </p:nvSpPr>
        <p:spPr>
          <a:xfrm>
            <a:off x="2400262" y="1379551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for Hiring a Marketing Agency…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Lack of in-house expertise.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Overwhelmed internal team.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Need for specialized, ethical marketing strategies.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 [add more]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Agency Selection Criteria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6" name="Google Shape;136;p2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to Look for in an Agency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Experience in ethical marketing.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Proven track record with similar clients.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Alignment with our brand values.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 [add more]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9"/>
          <p:cNvSpPr txBox="1"/>
          <p:nvPr>
            <p:ph type="title"/>
          </p:nvPr>
        </p:nvSpPr>
        <p:spPr>
          <a:xfrm>
            <a:off x="2400300" y="3854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400">
                <a:latin typeface="Poppins"/>
                <a:ea typeface="Poppins"/>
                <a:cs typeface="Poppins"/>
                <a:sym typeface="Poppins"/>
              </a:rPr>
              <a:t>Comparison of Traditional vs. Ethical Marketing Agency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42" name="Google Shape;142;p29"/>
          <p:cNvGraphicFramePr/>
          <p:nvPr/>
        </p:nvGraphicFramePr>
        <p:xfrm>
          <a:off x="952500" y="1295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{90157B36-8204-4D02-82C2-00E4F97FC1B7}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Agency Type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#1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#2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#3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#4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Traditional Marketing Agency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/>
                        <a:t>Focuses on maximizing short-term profits.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/>
                        <a:t>May use aggressive tactics that prioritize sales over customer trust.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/>
                        <a:t>Often relies on broad, one-size-fits-all strategies.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/>
                        <a:t>….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Ethical Marketing Agency:</a:t>
                      </a:r>
                      <a:endParaRPr b="1" sz="14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/>
                        <a:t>Prioritizes long-term customer relationships built on trust.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Emphasizes transparency, sustainability, and social responsibility.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Tailors strategies to align with ethical values and brand integrity.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/>
                        <a:t>…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The Agency We Recommend Is...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8" name="Google Shape;148;p3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[Insert Logo Here]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Cost Justification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4" name="Google Shape;154;p31"/>
          <p:cNvSpPr txBox="1"/>
          <p:nvPr>
            <p:ph idx="1" type="body"/>
          </p:nvPr>
        </p:nvSpPr>
        <p:spPr>
          <a:xfrm>
            <a:off x="2400262" y="127192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rgbClr val="E76F3D"/>
                </a:solidFill>
              </a:rPr>
              <a:t>Why Hiring an Agency is Worth the Investment</a:t>
            </a:r>
            <a:br>
              <a:rPr lang="en">
                <a:solidFill>
                  <a:srgbClr val="E76F3D"/>
                </a:solidFill>
              </a:rPr>
            </a:br>
            <a:endParaRPr>
              <a:solidFill>
                <a:srgbClr val="E76F3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E76F3D"/>
              </a:buClr>
              <a:buSzPts val="1800"/>
              <a:buChar char="●"/>
            </a:pPr>
            <a:r>
              <a:rPr lang="en">
                <a:solidFill>
                  <a:srgbClr val="E76F3D"/>
                </a:solidFill>
              </a:rPr>
              <a:t>Access to a full team of experts for the price of one full-time employee.</a:t>
            </a:r>
            <a:endParaRPr>
              <a:solidFill>
                <a:srgbClr val="E76F3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E76F3D"/>
              </a:buClr>
              <a:buSzPts val="1800"/>
              <a:buChar char="●"/>
            </a:pPr>
            <a:r>
              <a:rPr lang="en">
                <a:solidFill>
                  <a:srgbClr val="E76F3D"/>
                </a:solidFill>
              </a:rPr>
              <a:t>Avoiding the hidden long-term costs of using unethical marketing practices and traditional marketing inefficiencies, that ultimately damages brands</a:t>
            </a:r>
            <a:endParaRPr>
              <a:solidFill>
                <a:srgbClr val="E76F3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E76F3D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…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Ethical Marketing as a Strategy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0" name="Google Shape;160;p3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Why Ethical Marketing Matters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Builds long-term customer trust and loyalty.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Differentiates our brand in a competitive market.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Proposed Workflow with an Agency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6" name="Google Shape;166;p3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How Working with an Agency Will Streamline Our Marketing Efforts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time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Reduce costs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Simple, modern, faith-based and effective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efficient workflows.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Higher quality output.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