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y="5143500" cx="9144000"/>
  <p:notesSz cx="6858000" cy="9144000"/>
  <p:embeddedFontLst>
    <p:embeddedFont>
      <p:font typeface="Proxima Nova"/>
      <p:regular r:id="rId36"/>
      <p:bold r:id="rId37"/>
      <p:italic r:id="rId38"/>
      <p:boldItalic r:id="rId39"/>
    </p:embeddedFont>
    <p:embeddedFont>
      <p:font typeface="Poppins"/>
      <p:regular r:id="rId40"/>
      <p:bold r:id="rId41"/>
      <p:italic r:id="rId42"/>
      <p:boldItalic r:id="rId43"/>
    </p:embeddedFont>
    <p:embeddedFont>
      <p:font typeface="Lato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3E9789E-223C-4B44-A0BC-F1B2D2F9C53E}">
  <a:tblStyle styleId="{53E9789E-223C-4B44-A0BC-F1B2D2F9C53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22871968-3699-449B-9C4A-9DEA80C6BEED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oppins-regular.fntdata"/><Relationship Id="rId20" Type="http://schemas.openxmlformats.org/officeDocument/2006/relationships/slide" Target="slides/slide13.xml"/><Relationship Id="rId42" Type="http://schemas.openxmlformats.org/officeDocument/2006/relationships/font" Target="fonts/Poppins-italic.fntdata"/><Relationship Id="rId41" Type="http://schemas.openxmlformats.org/officeDocument/2006/relationships/font" Target="fonts/Poppins-bold.fntdata"/><Relationship Id="rId22" Type="http://schemas.openxmlformats.org/officeDocument/2006/relationships/slide" Target="slides/slide15.xml"/><Relationship Id="rId44" Type="http://schemas.openxmlformats.org/officeDocument/2006/relationships/font" Target="fonts/Lato-regular.fntdata"/><Relationship Id="rId21" Type="http://schemas.openxmlformats.org/officeDocument/2006/relationships/slide" Target="slides/slide14.xml"/><Relationship Id="rId43" Type="http://schemas.openxmlformats.org/officeDocument/2006/relationships/font" Target="fonts/Poppins-boldItalic.fntdata"/><Relationship Id="rId24" Type="http://schemas.openxmlformats.org/officeDocument/2006/relationships/slide" Target="slides/slide17.xml"/><Relationship Id="rId46" Type="http://schemas.openxmlformats.org/officeDocument/2006/relationships/font" Target="fonts/Lato-italic.fntdata"/><Relationship Id="rId23" Type="http://schemas.openxmlformats.org/officeDocument/2006/relationships/slide" Target="slides/slide16.xml"/><Relationship Id="rId45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47" Type="http://schemas.openxmlformats.org/officeDocument/2006/relationships/font" Target="fonts/Lato-boldItalic.fnt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ProximaNova-bold.fntdata"/><Relationship Id="rId14" Type="http://schemas.openxmlformats.org/officeDocument/2006/relationships/slide" Target="slides/slide7.xml"/><Relationship Id="rId36" Type="http://schemas.openxmlformats.org/officeDocument/2006/relationships/font" Target="fonts/ProximaNova-regular.fntdata"/><Relationship Id="rId17" Type="http://schemas.openxmlformats.org/officeDocument/2006/relationships/slide" Target="slides/slide10.xml"/><Relationship Id="rId39" Type="http://schemas.openxmlformats.org/officeDocument/2006/relationships/font" Target="fonts/ProximaNova-boldItalic.fntdata"/><Relationship Id="rId16" Type="http://schemas.openxmlformats.org/officeDocument/2006/relationships/slide" Target="slides/slide9.xml"/><Relationship Id="rId38" Type="http://schemas.openxmlformats.org/officeDocument/2006/relationships/font" Target="fonts/ProximaNova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f175c9c700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2f175c9c700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f175c9c700_1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2f175c9c700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f175c9c700_1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2f175c9c700_1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f175c9c700_1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2f175c9c700_1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f175c9c700_1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2f175c9c700_1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f175c9c700_1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2f175c9c700_1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f175c9c700_1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2f175c9c700_1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f175c9c700_1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2f175c9c700_1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f175c9c700_1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g2f175c9c700_1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175c9c700_1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2f175c9c700_1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f175c9c700_1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2f175c9c700_1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f175c9c700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2f175c9c700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f175c9c700_1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g2f175c9c700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f175c9c700_1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2f175c9c700_1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f175c9c700_1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g2f175c9c700_1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f175c9c700_1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2f175c9c700_1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f175c9c700_1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g2f175c9c700_1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f175c9c700_1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2f175c9c700_1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f175c9c700_1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2f175c9c700_1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f175c9c700_1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2f175c9c700_1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f175c9c700_1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g2f175c9c700_1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f175c9c700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2f175c9c700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f175c9c700_1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2f175c9c700_1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f175c9c700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2f175c9c700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f175c9c700_1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2f175c9c700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f175c9c700_1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2f175c9c700_1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f175c9c700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2f175c9c700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f175c9c700_1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2f175c9c700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www.barakah.agency/" TargetMode="External"/><Relationship Id="rId4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Marketing Plan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0" name="Google Shape;100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1" lang="en">
                <a:latin typeface="Lato"/>
                <a:ea typeface="Lato"/>
                <a:cs typeface="Lato"/>
                <a:sym typeface="Lato"/>
              </a:rPr>
              <a:t>Company Name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34"/>
          <p:cNvGraphicFramePr/>
          <p:nvPr/>
        </p:nvGraphicFramePr>
        <p:xfrm>
          <a:off x="318550" y="69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1264750"/>
                <a:gridCol w="1264750"/>
              </a:tblGrid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Profile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Descriptions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Tagline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Stats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Marketing Tactics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Pricing Strategies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9" name="Google Shape;169;p34"/>
          <p:cNvSpPr txBox="1"/>
          <p:nvPr/>
        </p:nvSpPr>
        <p:spPr>
          <a:xfrm>
            <a:off x="318550" y="115425"/>
            <a:ext cx="1958400" cy="5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Competitor Name #1</a:t>
            </a:r>
            <a:endParaRPr b="1" i="0" sz="1400" u="none" cap="none" strike="noStrike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70" name="Google Shape;170;p34"/>
          <p:cNvGraphicFramePr/>
          <p:nvPr/>
        </p:nvGraphicFramePr>
        <p:xfrm>
          <a:off x="3191825" y="69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264750"/>
                <a:gridCol w="1264750"/>
              </a:tblGrid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Product #1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Price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Marketing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71" name="Google Shape;171;p34"/>
          <p:cNvGraphicFramePr/>
          <p:nvPr/>
        </p:nvGraphicFramePr>
        <p:xfrm>
          <a:off x="6254150" y="69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264750"/>
                <a:gridCol w="1264750"/>
              </a:tblGrid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Product #2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Price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Marketing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" name="Google Shape;176;p35"/>
          <p:cNvGraphicFramePr/>
          <p:nvPr/>
        </p:nvGraphicFramePr>
        <p:xfrm>
          <a:off x="318550" y="69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1264750"/>
                <a:gridCol w="1264750"/>
              </a:tblGrid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Profile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Descriptions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Tagline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Stats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Marketing Tactics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1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Competitor Pricing Strategies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7" name="Google Shape;177;p35"/>
          <p:cNvSpPr txBox="1"/>
          <p:nvPr/>
        </p:nvSpPr>
        <p:spPr>
          <a:xfrm>
            <a:off x="318550" y="115425"/>
            <a:ext cx="1958400" cy="5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Competitor Name #2</a:t>
            </a:r>
            <a:endParaRPr b="1" i="0" sz="1400" u="none" cap="none" strike="noStrike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78" name="Google Shape;178;p35"/>
          <p:cNvGraphicFramePr/>
          <p:nvPr/>
        </p:nvGraphicFramePr>
        <p:xfrm>
          <a:off x="3191825" y="692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264750"/>
                <a:gridCol w="1264750"/>
              </a:tblGrid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Product #1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Price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Marketing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79" name="Google Shape;179;p35"/>
          <p:cNvGraphicFramePr/>
          <p:nvPr/>
        </p:nvGraphicFramePr>
        <p:xfrm>
          <a:off x="6254150" y="69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264750"/>
                <a:gridCol w="1264750"/>
              </a:tblGrid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Competitor Product #2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Product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Price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Positioning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7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Product Marketing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6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Core Competencies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5" name="Google Shape;185;p36"/>
          <p:cNvSpPr txBox="1"/>
          <p:nvPr>
            <p:ph idx="1" type="body"/>
          </p:nvPr>
        </p:nvSpPr>
        <p:spPr>
          <a:xfrm>
            <a:off x="460200" y="1213025"/>
            <a:ext cx="3795000" cy="3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Company Strengths</a:t>
            </a:r>
            <a:endParaRPr b="1" sz="1400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Marketing Team Strengths</a:t>
            </a:r>
            <a:endParaRPr b="1" sz="1400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t/>
            </a:r>
            <a:endParaRPr sz="1400">
              <a:solidFill>
                <a:srgbClr val="F9A97D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" name="Google Shape;186;p36"/>
          <p:cNvSpPr txBox="1"/>
          <p:nvPr/>
        </p:nvSpPr>
        <p:spPr>
          <a:xfrm>
            <a:off x="4690500" y="213200"/>
            <a:ext cx="4141800" cy="600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Your company’s core competencies are what it does better in marketing than anyone else.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36"/>
          <p:cNvSpPr txBox="1"/>
          <p:nvPr/>
        </p:nvSpPr>
        <p:spPr>
          <a:xfrm>
            <a:off x="4690500" y="1213025"/>
            <a:ext cx="37950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Unique Values</a:t>
            </a:r>
            <a:endParaRPr b="1" i="0" sz="1400" u="none" cap="none" strike="noStrike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t/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t/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b="0" i="0" lang="en" sz="1100" u="none" cap="none" strike="noStrik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FEAB6B"/>
                </a:solidFill>
                <a:latin typeface="Poppins"/>
                <a:ea typeface="Poppins"/>
                <a:cs typeface="Poppins"/>
                <a:sym typeface="Poppins"/>
              </a:rPr>
              <a:t>Proof</a:t>
            </a:r>
            <a:endParaRPr b="1" i="0" sz="1400" u="none" cap="none" strike="noStrike">
              <a:solidFill>
                <a:srgbClr val="FEAB6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b="0" i="0" lang="en" sz="1100" u="none" cap="none" strike="noStrik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rPr b="0" i="0" lang="en" sz="1100" u="none" cap="none" strike="noStrik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0" i="0" sz="11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98450" lvl="0" marL="45720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100"/>
              <a:buFont typeface="Proxima Nova"/>
              <a:buChar char="●"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7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/>
              <a:t>SWOT Analysis</a:t>
            </a:r>
            <a:endParaRPr b="1"/>
          </a:p>
        </p:txBody>
      </p:sp>
      <p:sp>
        <p:nvSpPr>
          <p:cNvPr id="193" name="Google Shape;193;p37"/>
          <p:cNvSpPr txBox="1"/>
          <p:nvPr>
            <p:ph idx="1" type="body"/>
          </p:nvPr>
        </p:nvSpPr>
        <p:spPr>
          <a:xfrm>
            <a:off x="4572000" y="204300"/>
            <a:ext cx="4009500" cy="884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 SWOT analysis examines these traits of your company to understand your place in the competition.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94" name="Google Shape;194;p37"/>
          <p:cNvGraphicFramePr/>
          <p:nvPr/>
        </p:nvGraphicFramePr>
        <p:xfrm>
          <a:off x="457200" y="1263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832950"/>
                <a:gridCol w="3535950"/>
                <a:gridCol w="3755400"/>
              </a:tblGrid>
              <a:tr h="315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Helpful</a:t>
                      </a:r>
                      <a:endParaRPr b="1" sz="11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Harmful</a:t>
                      </a:r>
                      <a:endParaRPr b="1" sz="11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Internal</a:t>
                      </a:r>
                      <a:endParaRPr b="1" sz="11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E76F3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Strengths</a:t>
                      </a:r>
                      <a:endParaRPr sz="1800" u="none" cap="none" strike="noStrike">
                        <a:solidFill>
                          <a:srgbClr val="E76F3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E76F3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Weaknesses</a:t>
                      </a:r>
                      <a:endParaRPr sz="1800" u="none" cap="none" strike="noStrike">
                        <a:solidFill>
                          <a:srgbClr val="E76F3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26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External</a:t>
                      </a:r>
                      <a:endParaRPr b="1" sz="1100" u="none" cap="none" strike="noStrik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E76F3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Opportunities</a:t>
                      </a:r>
                      <a:endParaRPr sz="1800" u="none" cap="none" strike="noStrike">
                        <a:solidFill>
                          <a:srgbClr val="E76F3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E76F3D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Threats</a:t>
                      </a:r>
                      <a:endParaRPr sz="1800" u="none" cap="none" strike="noStrike">
                        <a:solidFill>
                          <a:srgbClr val="E76F3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26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  <a:p>
                      <a:pPr indent="-29845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Proxima Nova"/>
                        <a:buChar char="●"/>
                      </a:pPr>
                      <a:r>
                        <a:t/>
                      </a:r>
                      <a:endParaRPr sz="1100" u="none" cap="none" strike="noStrike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Ethical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Mix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0" name="Google Shape;200;p38"/>
          <p:cNvSpPr txBox="1"/>
          <p:nvPr/>
        </p:nvSpPr>
        <p:spPr>
          <a:xfrm>
            <a:off x="311700" y="2992650"/>
            <a:ext cx="8433300" cy="600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The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eight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Ps — product, price, place, promotion, people,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positioning, process, an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d physical evidence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 — will help you center your marketing around your product and audience.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9"/>
          <p:cNvSpPr txBox="1"/>
          <p:nvPr>
            <p:ph type="title"/>
          </p:nvPr>
        </p:nvSpPr>
        <p:spPr>
          <a:xfrm>
            <a:off x="311700" y="445025"/>
            <a:ext cx="4263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Product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6" name="Google Shape;206;p39"/>
          <p:cNvSpPr txBox="1"/>
          <p:nvPr>
            <p:ph idx="1" type="body"/>
          </p:nvPr>
        </p:nvSpPr>
        <p:spPr>
          <a:xfrm>
            <a:off x="311700" y="1143575"/>
            <a:ext cx="8520600" cy="3416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07" name="Google Shape;207;p39"/>
          <p:cNvSpPr txBox="1"/>
          <p:nvPr/>
        </p:nvSpPr>
        <p:spPr>
          <a:xfrm>
            <a:off x="2954325" y="203275"/>
            <a:ext cx="58839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Ensure that the products or services offered are beneficial, safe, and produced in a manner that respects human rights and the environment. Example: Organic food that promotes health and sustainable agriculture.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0"/>
          <p:cNvSpPr txBox="1"/>
          <p:nvPr>
            <p:ph type="title"/>
          </p:nvPr>
        </p:nvSpPr>
        <p:spPr>
          <a:xfrm>
            <a:off x="311700" y="445025"/>
            <a:ext cx="4263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Price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" name="Google Shape;213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14" name="Google Shape;214;p40"/>
          <p:cNvSpPr txBox="1"/>
          <p:nvPr/>
        </p:nvSpPr>
        <p:spPr>
          <a:xfrm>
            <a:off x="2652900" y="223625"/>
            <a:ext cx="61794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Set prices that reflect fair value and consider the ability of consumers to pay. Avoid exploitative pricing and ensure transparency. Example: Offering fair trade products that are reasonably priced to reflect the true cost of ethical production.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1"/>
          <p:cNvSpPr txBox="1"/>
          <p:nvPr>
            <p:ph type="title"/>
          </p:nvPr>
        </p:nvSpPr>
        <p:spPr>
          <a:xfrm>
            <a:off x="311700" y="445025"/>
            <a:ext cx="4254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Place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0" name="Google Shape;220;p41"/>
          <p:cNvSpPr txBox="1"/>
          <p:nvPr>
            <p:ph idx="1" type="body"/>
          </p:nvPr>
        </p:nvSpPr>
        <p:spPr>
          <a:xfrm>
            <a:off x="311700" y="1191675"/>
            <a:ext cx="8520600" cy="3377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21" name="Google Shape;221;p41"/>
          <p:cNvSpPr txBox="1"/>
          <p:nvPr/>
        </p:nvSpPr>
        <p:spPr>
          <a:xfrm>
            <a:off x="2072575" y="274325"/>
            <a:ext cx="67509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Distribute products in a way that is accessible and equitable, minimizing environmental impact. Consider the entire supply chain and its effects on communities. Example: Using eco-friendly packaging and supporting local businesses for distribution.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2"/>
          <p:cNvSpPr txBox="1"/>
          <p:nvPr>
            <p:ph type="title"/>
          </p:nvPr>
        </p:nvSpPr>
        <p:spPr>
          <a:xfrm>
            <a:off x="311700" y="445025"/>
            <a:ext cx="4254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Promotion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7" name="Google Shape;227;p42"/>
          <p:cNvSpPr txBox="1"/>
          <p:nvPr/>
        </p:nvSpPr>
        <p:spPr>
          <a:xfrm>
            <a:off x="2424075" y="274325"/>
            <a:ext cx="63960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Communicate honestly and transparently, avoiding deceptive practices. Promote products in a way that educates and empowers consumers to make informed decisions. Example: Providing clear information on product labels and marketing materials.</a:t>
            </a:r>
            <a:endParaRPr sz="1200">
              <a:solidFill>
                <a:srgbClr val="66666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8" name="Google Shape;228;p42"/>
          <p:cNvSpPr txBox="1"/>
          <p:nvPr>
            <p:ph idx="1" type="body"/>
          </p:nvPr>
        </p:nvSpPr>
        <p:spPr>
          <a:xfrm>
            <a:off x="311700" y="1191675"/>
            <a:ext cx="8520600" cy="3377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3"/>
          <p:cNvSpPr txBox="1"/>
          <p:nvPr>
            <p:ph type="title"/>
          </p:nvPr>
        </p:nvSpPr>
        <p:spPr>
          <a:xfrm>
            <a:off x="311700" y="445025"/>
            <a:ext cx="4263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People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4" name="Google Shape;234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35" name="Google Shape;235;p43"/>
          <p:cNvSpPr txBox="1"/>
          <p:nvPr/>
        </p:nvSpPr>
        <p:spPr>
          <a:xfrm>
            <a:off x="2044325" y="124375"/>
            <a:ext cx="67683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F37E5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F37E5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Focus on the well-being of employees, customers, and communities. Create inclusive and supportive environments that foster growth and development. Example: Implementing fair labor practices and promoting diversity and inclusion in the workplace.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title"/>
          </p:nvPr>
        </p:nvSpPr>
        <p:spPr>
          <a:xfrm>
            <a:off x="356125" y="35637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Executive Summary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6" name="Google Shape;106;p26"/>
          <p:cNvSpPr txBox="1"/>
          <p:nvPr>
            <p:ph idx="1" type="body"/>
          </p:nvPr>
        </p:nvSpPr>
        <p:spPr>
          <a:xfrm>
            <a:off x="356125" y="1081475"/>
            <a:ext cx="3725100" cy="11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b="1" lang="en" sz="1400">
                <a:solidFill>
                  <a:srgbClr val="E76F3D"/>
                </a:solidFill>
                <a:latin typeface="Poppins"/>
                <a:ea typeface="Poppins"/>
                <a:cs typeface="Poppins"/>
                <a:sym typeface="Poppins"/>
              </a:rPr>
              <a:t>Business Summary</a:t>
            </a:r>
            <a:endParaRPr b="1" sz="1400">
              <a:solidFill>
                <a:srgbClr val="E76F3D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en" sz="12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Headquarters: </a:t>
            </a:r>
            <a:endParaRPr sz="12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en" sz="12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Boilerplate: </a:t>
            </a:r>
            <a:endParaRPr sz="12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26"/>
          <p:cNvSpPr txBox="1"/>
          <p:nvPr/>
        </p:nvSpPr>
        <p:spPr>
          <a:xfrm>
            <a:off x="4616425" y="1081475"/>
            <a:ext cx="4114800" cy="15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E76F3D"/>
                </a:solidFill>
                <a:latin typeface="Poppins"/>
                <a:ea typeface="Poppins"/>
                <a:cs typeface="Poppins"/>
                <a:sym typeface="Poppins"/>
              </a:rPr>
              <a:t>Initiative overview</a:t>
            </a:r>
            <a:endParaRPr b="1" i="0" sz="1400" u="none" cap="none" strike="noStrike">
              <a:solidFill>
                <a:srgbClr val="E76F3D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9A97D"/>
                </a:solidFill>
                <a:latin typeface="Lato"/>
                <a:ea typeface="Lato"/>
                <a:cs typeface="Lato"/>
                <a:sym typeface="Lato"/>
              </a:rPr>
              <a:t>Initiative</a:t>
            </a:r>
            <a:r>
              <a:rPr i="0" lang="en" sz="1200" u="none" cap="none" strike="noStrike">
                <a:solidFill>
                  <a:srgbClr val="F9A97D"/>
                </a:solidFill>
                <a:latin typeface="Lato"/>
                <a:ea typeface="Lato"/>
                <a:cs typeface="Lato"/>
                <a:sym typeface="Lato"/>
              </a:rPr>
              <a:t> Name: </a:t>
            </a:r>
            <a:endParaRPr i="0" sz="1200" u="none" cap="none" strike="noStrike">
              <a:solidFill>
                <a:srgbClr val="F9A97D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9A97D"/>
                </a:solidFill>
                <a:latin typeface="Lato"/>
                <a:ea typeface="Lato"/>
                <a:cs typeface="Lato"/>
                <a:sym typeface="Lato"/>
              </a:rPr>
              <a:t>Initiative Name: </a:t>
            </a:r>
            <a:endParaRPr i="0" sz="1200" u="none" cap="none" strike="noStrike">
              <a:solidFill>
                <a:srgbClr val="F9A97D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9A97D"/>
                </a:solidFill>
                <a:latin typeface="Lato"/>
                <a:ea typeface="Lato"/>
                <a:cs typeface="Lato"/>
                <a:sym typeface="Lato"/>
              </a:rPr>
              <a:t>Initiative Name: </a:t>
            </a:r>
            <a:endParaRPr i="0" sz="1200" u="none" cap="none" strike="noStrike">
              <a:solidFill>
                <a:srgbClr val="F9A97D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ED08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8" name="Google Shape;108;p26"/>
          <p:cNvSpPr txBox="1"/>
          <p:nvPr/>
        </p:nvSpPr>
        <p:spPr>
          <a:xfrm>
            <a:off x="4833600" y="157700"/>
            <a:ext cx="3956700" cy="572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An executive summary is the highest level overview of your marketing plan.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" name="Google Shape;109;p26"/>
          <p:cNvSpPr txBox="1"/>
          <p:nvPr/>
        </p:nvSpPr>
        <p:spPr>
          <a:xfrm>
            <a:off x="356125" y="2795988"/>
            <a:ext cx="3454200" cy="13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E76F3D"/>
                </a:solidFill>
                <a:latin typeface="Poppins"/>
                <a:ea typeface="Poppins"/>
                <a:cs typeface="Poppins"/>
                <a:sym typeface="Poppins"/>
              </a:rPr>
              <a:t>Marketing Team &amp; Management</a:t>
            </a:r>
            <a:endParaRPr b="1" i="0" sz="1400" u="none" cap="none" strike="noStrike">
              <a:solidFill>
                <a:srgbClr val="E76F3D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Team Member Name: </a:t>
            </a:r>
            <a:endParaRPr i="0" sz="12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Team Member Name: </a:t>
            </a:r>
            <a:endParaRPr i="0" sz="12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Team Member Name: </a:t>
            </a:r>
            <a:endParaRPr i="0" sz="12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4616375" y="2785475"/>
            <a:ext cx="3725100" cy="16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E76F3D"/>
                </a:solidFill>
                <a:latin typeface="Poppins"/>
                <a:ea typeface="Poppins"/>
                <a:cs typeface="Poppins"/>
                <a:sym typeface="Poppins"/>
              </a:rPr>
              <a:t>Financial Considerations</a:t>
            </a:r>
            <a:endParaRPr b="1" i="0" sz="1400" u="none" cap="none" strike="noStrike">
              <a:solidFill>
                <a:srgbClr val="E76F3D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200" u="none" cap="none" strike="noStrike">
              <a:solidFill>
                <a:srgbClr val="F37E5D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11" name="Google Shape;111;p26"/>
          <p:cNvCxnSpPr/>
          <p:nvPr/>
        </p:nvCxnSpPr>
        <p:spPr>
          <a:xfrm>
            <a:off x="4213350" y="981375"/>
            <a:ext cx="0" cy="363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" name="Google Shape;112;p26"/>
          <p:cNvCxnSpPr/>
          <p:nvPr/>
        </p:nvCxnSpPr>
        <p:spPr>
          <a:xfrm>
            <a:off x="457200" y="2616000"/>
            <a:ext cx="8333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4"/>
          <p:cNvSpPr txBox="1"/>
          <p:nvPr>
            <p:ph type="title"/>
          </p:nvPr>
        </p:nvSpPr>
        <p:spPr>
          <a:xfrm>
            <a:off x="311700" y="445025"/>
            <a:ext cx="4263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Process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1" name="Google Shape;241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42" name="Google Shape;242;p44"/>
          <p:cNvSpPr txBox="1"/>
          <p:nvPr/>
        </p:nvSpPr>
        <p:spPr>
          <a:xfrm>
            <a:off x="1938400" y="274325"/>
            <a:ext cx="6900000" cy="794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Ensure that business processes are ethical, efficient, and environmentally responsible. Streamline operations to reduce waste and promote sustainability. Example: Adopting green manufacturing practices and reducing carbon footprint.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5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Physical Evidence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8" name="Google Shape;248;p45"/>
          <p:cNvSpPr txBox="1"/>
          <p:nvPr>
            <p:ph idx="1" type="body"/>
          </p:nvPr>
        </p:nvSpPr>
        <p:spPr>
          <a:xfrm>
            <a:off x="3816900" y="303725"/>
            <a:ext cx="4537800" cy="855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Provide tangible proof of ethical practices through certifications, awards, and transparent reporting. Showcase the positive impact on society and the environment. Example: Displaying fair trade or organic certification labels on products.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9" name="Google Shape;249;p45"/>
          <p:cNvSpPr txBox="1"/>
          <p:nvPr/>
        </p:nvSpPr>
        <p:spPr>
          <a:xfrm>
            <a:off x="381975" y="1323625"/>
            <a:ext cx="8304900" cy="3349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 text here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6"/>
          <p:cNvSpPr txBox="1"/>
          <p:nvPr>
            <p:ph type="title"/>
          </p:nvPr>
        </p:nvSpPr>
        <p:spPr>
          <a:xfrm>
            <a:off x="311700" y="445025"/>
            <a:ext cx="4254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Positioning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55" name="Google Shape;255;p46"/>
          <p:cNvSpPr txBox="1"/>
          <p:nvPr>
            <p:ph idx="1" type="body"/>
          </p:nvPr>
        </p:nvSpPr>
        <p:spPr>
          <a:xfrm>
            <a:off x="311700" y="1412475"/>
            <a:ext cx="8520600" cy="3156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/>
              <a:t>Insert text here</a:t>
            </a:r>
            <a:endParaRPr i="1"/>
          </a:p>
        </p:txBody>
      </p:sp>
      <p:sp>
        <p:nvSpPr>
          <p:cNvPr id="256" name="Google Shape;256;p46"/>
          <p:cNvSpPr txBox="1"/>
          <p:nvPr/>
        </p:nvSpPr>
        <p:spPr>
          <a:xfrm>
            <a:off x="2847775" y="274325"/>
            <a:ext cx="5984400" cy="1006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Tip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Position the brand as a leader in ethical practices, emphasizing its commitment to values such as integrity, sustainability, and social responsibility. Example: Highlighting the brand’s contributions to community development and environmental conservation.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7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Initiatives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2" name="Google Shape;262;p47"/>
          <p:cNvSpPr txBox="1"/>
          <p:nvPr>
            <p:ph idx="1" type="body"/>
          </p:nvPr>
        </p:nvSpPr>
        <p:spPr>
          <a:xfrm>
            <a:off x="4572000" y="310325"/>
            <a:ext cx="4187100" cy="707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018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Initiatives are key marketing activities the team will focus on to influence the KPIs and goals set forth in your marketing plan.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263" name="Google Shape;263;p47"/>
          <p:cNvGraphicFramePr/>
          <p:nvPr/>
        </p:nvGraphicFramePr>
        <p:xfrm>
          <a:off x="4713900" y="1334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2113700"/>
                <a:gridCol w="2113700"/>
              </a:tblGrid>
              <a:tr h="228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#2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Initiative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Goal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Metrics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64" name="Google Shape;264;p47"/>
          <p:cNvGraphicFramePr/>
          <p:nvPr/>
        </p:nvGraphicFramePr>
        <p:xfrm>
          <a:off x="393850" y="3094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2113700"/>
                <a:gridCol w="2113700"/>
              </a:tblGrid>
              <a:tr h="308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#3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Initiative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Goal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Metrics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65" name="Google Shape;265;p47"/>
          <p:cNvGraphicFramePr/>
          <p:nvPr/>
        </p:nvGraphicFramePr>
        <p:xfrm>
          <a:off x="393850" y="1334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2113700"/>
                <a:gridCol w="2113700"/>
              </a:tblGrid>
              <a:tr h="298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#1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Initiative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Goal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Metrics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66" name="Google Shape;266;p47"/>
          <p:cNvGraphicFramePr/>
          <p:nvPr/>
        </p:nvGraphicFramePr>
        <p:xfrm>
          <a:off x="4713900" y="3094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2113700"/>
                <a:gridCol w="2113700"/>
              </a:tblGrid>
              <a:tr h="308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#4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Initiative Information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Initiative 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Description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Goal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8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Metrics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8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Channels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2" name="Google Shape;272;p48"/>
          <p:cNvSpPr txBox="1"/>
          <p:nvPr>
            <p:ph idx="1" type="body"/>
          </p:nvPr>
        </p:nvSpPr>
        <p:spPr>
          <a:xfrm>
            <a:off x="311700" y="1412475"/>
            <a:ext cx="4260300" cy="3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#1</a:t>
            </a:r>
            <a:endParaRPr i="1"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#2</a:t>
            </a:r>
            <a:endParaRPr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#3</a:t>
            </a:r>
            <a:endParaRPr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#4</a:t>
            </a:r>
            <a:r>
              <a:rPr lang="en" sz="1400">
                <a:solidFill>
                  <a:srgbClr val="F9A97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400">
              <a:solidFill>
                <a:srgbClr val="F9A97D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>
              <a:solidFill>
                <a:srgbClr val="F9A97D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48"/>
          <p:cNvSpPr txBox="1"/>
          <p:nvPr/>
        </p:nvSpPr>
        <p:spPr>
          <a:xfrm>
            <a:off x="4572000" y="315775"/>
            <a:ext cx="4036500" cy="831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 marketing channel can mean any method or platform that’s used to market a product or service to consumers.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4" name="Google Shape;274;p48"/>
          <p:cNvSpPr txBox="1"/>
          <p:nvPr/>
        </p:nvSpPr>
        <p:spPr>
          <a:xfrm>
            <a:off x="4572000" y="1412475"/>
            <a:ext cx="4260300" cy="3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#5</a:t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#6</a:t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#7</a:t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rgbClr val="FEAB6B"/>
                </a:solidFill>
                <a:latin typeface="Lato"/>
                <a:ea typeface="Lato"/>
                <a:cs typeface="Lato"/>
                <a:sym typeface="Lato"/>
              </a:rPr>
              <a:t>Channel #8</a:t>
            </a:r>
            <a:endParaRPr i="0" sz="1400" u="none" cap="none" strike="noStrike">
              <a:solidFill>
                <a:srgbClr val="FEAB6B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9"/>
          <p:cNvSpPr txBox="1"/>
          <p:nvPr>
            <p:ph type="title"/>
          </p:nvPr>
        </p:nvSpPr>
        <p:spPr>
          <a:xfrm>
            <a:off x="282075" y="235450"/>
            <a:ext cx="4186800" cy="9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Responsibilities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0" name="Google Shape;280;p49"/>
          <p:cNvSpPr txBox="1"/>
          <p:nvPr/>
        </p:nvSpPr>
        <p:spPr>
          <a:xfrm>
            <a:off x="4572000" y="188200"/>
            <a:ext cx="4393500" cy="1062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As a team (including cross-functional roles), define who is responsible for specific actions throughout the marketing supply chain as you execute initiatives so you may hold one another accountable.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281" name="Google Shape;281;p49"/>
          <p:cNvGraphicFramePr/>
          <p:nvPr/>
        </p:nvGraphicFramePr>
        <p:xfrm>
          <a:off x="317850" y="1412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4254150"/>
                <a:gridCol w="4254150"/>
              </a:tblGrid>
              <a:tr h="350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Responsibility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Person/Role Accountable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Ideation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Strategy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Writing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Design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Publishing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Automation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Measurement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Communication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Iteration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0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Technology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7" name="Google Shape;287;p50"/>
          <p:cNvSpPr txBox="1"/>
          <p:nvPr/>
        </p:nvSpPr>
        <p:spPr>
          <a:xfrm>
            <a:off x="4341625" y="186425"/>
            <a:ext cx="4445400" cy="831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Define the software, tools, and resources you will use to plan, execute, monitor, and control your marketing plan.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288" name="Google Shape;288;p50"/>
          <p:cNvGraphicFramePr/>
          <p:nvPr/>
        </p:nvGraphicFramePr>
        <p:xfrm>
          <a:off x="311675" y="1102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4237675"/>
                <a:gridCol w="4237675"/>
              </a:tblGrid>
              <a:tr h="291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Technology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Your Tool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Customer Relationship Management (CRM)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Website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Blog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Email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Social Media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Search Engine Optimization (SEO)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Analytics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Testing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Knowledge Sharing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Communication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Work Management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F37E5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Editorial Calendar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1"/>
          <p:cNvSpPr txBox="1"/>
          <p:nvPr>
            <p:ph type="title"/>
          </p:nvPr>
        </p:nvSpPr>
        <p:spPr>
          <a:xfrm>
            <a:off x="311700" y="445025"/>
            <a:ext cx="4671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Ethical Marketing Agency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4" name="Google Shape;294;p51"/>
          <p:cNvSpPr txBox="1"/>
          <p:nvPr/>
        </p:nvSpPr>
        <p:spPr>
          <a:xfrm>
            <a:off x="4802225" y="82475"/>
            <a:ext cx="3878400" cy="1062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F37E5D"/>
                </a:solidFill>
                <a:latin typeface="Proxima Nova"/>
                <a:ea typeface="Proxima Nova"/>
                <a:cs typeface="Proxima Nova"/>
                <a:sym typeface="Proxima Nova"/>
              </a:rPr>
              <a:t>Barakah Agency</a:t>
            </a:r>
            <a:r>
              <a:rPr b="0" i="0" lang="en" sz="1200" u="none" cap="none" strike="noStrike">
                <a:solidFill>
                  <a:srgbClr val="F37E5D"/>
                </a:solidFill>
                <a:latin typeface="Proxima Nova"/>
                <a:ea typeface="Proxima Nova"/>
                <a:cs typeface="Proxima Nova"/>
                <a:sym typeface="Proxima Nova"/>
              </a:rPr>
              <a:t> Tip:</a:t>
            </a:r>
            <a:r>
              <a:rPr b="0" i="0" lang="en" sz="1200" u="none" cap="none" strike="noStrike">
                <a:solidFill>
                  <a:srgbClr val="ED0800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An ethical marketing agency is an agency that fosters trust and builds meaningful relationships that honor and uplift the essence of humanity.</a:t>
            </a:r>
            <a:r>
              <a:rPr lang="en" sz="12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775" y="1215950"/>
            <a:ext cx="8382444" cy="3794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2"/>
          <p:cNvSpPr txBox="1"/>
          <p:nvPr>
            <p:ph type="title"/>
          </p:nvPr>
        </p:nvSpPr>
        <p:spPr>
          <a:xfrm>
            <a:off x="356125" y="391700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Budget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1" name="Google Shape;301;p52"/>
          <p:cNvSpPr txBox="1"/>
          <p:nvPr/>
        </p:nvSpPr>
        <p:spPr>
          <a:xfrm>
            <a:off x="3755250" y="243950"/>
            <a:ext cx="4931700" cy="600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i="0" lang="en" sz="1200" u="none" cap="none" strike="noStrike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i="0" lang="en" sz="1200" u="none" cap="none" strike="noStrike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i="0" lang="en" sz="1200" u="none" cap="none" strike="noStrike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Your marketing budget is the planned amount of money you’ll spend to make your marketing goal a reality.</a:t>
            </a:r>
            <a:endParaRPr i="0" sz="1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302" name="Google Shape;302;p52"/>
          <p:cNvGraphicFramePr/>
          <p:nvPr/>
        </p:nvGraphicFramePr>
        <p:xfrm>
          <a:off x="457200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{22871968-3699-449B-9C4A-9DEA80C6BEED}</a:tableStyleId>
              </a:tblPr>
              <a:tblGrid>
                <a:gridCol w="4114800"/>
                <a:gridCol w="4114800"/>
              </a:tblGrid>
              <a:tr h="342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Expense Type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Cost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Outsourcing/Agencies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Partnerships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Paid Promotions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Events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3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Total Expenses</a:t>
                      </a:r>
                      <a:endParaRPr sz="1100" u="none" cap="none" strike="noStrike">
                        <a:solidFill>
                          <a:srgbClr val="F37E5D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/>
          <p:nvPr>
            <p:ph type="title"/>
          </p:nvPr>
        </p:nvSpPr>
        <p:spPr>
          <a:xfrm>
            <a:off x="311700" y="445025"/>
            <a:ext cx="4245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Mission Statement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8" name="Google Shape;118;p27"/>
          <p:cNvSpPr txBox="1"/>
          <p:nvPr>
            <p:ph idx="1" type="body"/>
          </p:nvPr>
        </p:nvSpPr>
        <p:spPr>
          <a:xfrm>
            <a:off x="4557300" y="251675"/>
            <a:ext cx="4148400" cy="87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 mission statement explains what benefits your organization provides through your product or service.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9" name="Google Shape;119;p27"/>
          <p:cNvSpPr txBox="1"/>
          <p:nvPr/>
        </p:nvSpPr>
        <p:spPr>
          <a:xfrm>
            <a:off x="435300" y="1572375"/>
            <a:ext cx="8270400" cy="3189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 text here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/>
          <p:nvPr>
            <p:ph type="title"/>
          </p:nvPr>
        </p:nvSpPr>
        <p:spPr>
          <a:xfrm>
            <a:off x="457200" y="445025"/>
            <a:ext cx="4114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Goals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5" name="Google Shape;125;p28"/>
          <p:cNvSpPr txBox="1"/>
          <p:nvPr>
            <p:ph idx="1" type="body"/>
          </p:nvPr>
        </p:nvSpPr>
        <p:spPr>
          <a:xfrm>
            <a:off x="4572000" y="153725"/>
            <a:ext cx="4076700" cy="864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Marketing goals are specific, measurable, aspirational, realistic, and time-bound that serve as the “north star” for all marketing efforts.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26" name="Google Shape;126;p28"/>
          <p:cNvGraphicFramePr/>
          <p:nvPr/>
        </p:nvGraphicFramePr>
        <p:xfrm>
          <a:off x="457200" y="1716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4114800"/>
                <a:gridCol w="4114800"/>
              </a:tblGrid>
              <a:tr h="590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Marketing Goal Name: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Marketing Goal Description: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Marketing Goal #1: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Marketing Goal #2: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Marketing Goal #3: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9"/>
          <p:cNvSpPr txBox="1"/>
          <p:nvPr>
            <p:ph type="title"/>
          </p:nvPr>
        </p:nvSpPr>
        <p:spPr>
          <a:xfrm>
            <a:off x="457200" y="204325"/>
            <a:ext cx="42549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Marketing Key Performance 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Indicators (KPIs)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" name="Google Shape;132;p29"/>
          <p:cNvSpPr txBox="1"/>
          <p:nvPr>
            <p:ph idx="1" type="body"/>
          </p:nvPr>
        </p:nvSpPr>
        <p:spPr>
          <a:xfrm>
            <a:off x="4572000" y="204325"/>
            <a:ext cx="4215300" cy="1066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 marketing metric is a quantifiable variable that can be measured to track performance. It may be helpful to choose lead indicators that are likely to result in meeting goals.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33" name="Google Shape;133;p29"/>
          <p:cNvGraphicFramePr/>
          <p:nvPr/>
        </p:nvGraphicFramePr>
        <p:xfrm>
          <a:off x="457200" y="1716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4114800"/>
                <a:gridCol w="4215300"/>
              </a:tblGrid>
              <a:tr h="695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Marketing KPI Name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Marketing KPI Description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Marketing KPI #1: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Marketing KPI #2: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52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Marketing KPI #3: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Target Audience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9" name="Google Shape;139;p30"/>
          <p:cNvSpPr txBox="1"/>
          <p:nvPr>
            <p:ph idx="1" type="body"/>
          </p:nvPr>
        </p:nvSpPr>
        <p:spPr>
          <a:xfrm>
            <a:off x="311700" y="1152475"/>
            <a:ext cx="3126300" cy="1104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 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Your target audience is the ideal customer you want to attract to your product or service through your marketing efforts.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40" name="Google Shape;140;p30"/>
          <p:cNvGraphicFramePr/>
          <p:nvPr/>
        </p:nvGraphicFramePr>
        <p:xfrm>
          <a:off x="3668175" y="160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2515600"/>
                <a:gridCol w="2515600"/>
              </a:tblGrid>
              <a:tr h="385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Target Audience Traits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Target Audience Description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Target Market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Industry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Title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Buying Authority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Buying Triggers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Challenges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Pain Points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Attitude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Opinions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Behavior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Interests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Location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Language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Age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Gender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title"/>
          </p:nvPr>
        </p:nvSpPr>
        <p:spPr>
          <a:xfrm>
            <a:off x="274450" y="365400"/>
            <a:ext cx="4422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Audience Persona #1 Name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6" name="Google Shape;146;p31"/>
          <p:cNvSpPr txBox="1"/>
          <p:nvPr>
            <p:ph idx="1" type="body"/>
          </p:nvPr>
        </p:nvSpPr>
        <p:spPr>
          <a:xfrm>
            <a:off x="365500" y="3655125"/>
            <a:ext cx="4023000" cy="803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An audience persona presents audience data as an example customer. It helps you visualize who you’ll market to.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47" name="Google Shape;147;p31"/>
          <p:cNvGraphicFramePr/>
          <p:nvPr/>
        </p:nvGraphicFramePr>
        <p:xfrm>
          <a:off x="4842400" y="365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922200"/>
                <a:gridCol w="1922200"/>
              </a:tblGrid>
              <a:tr h="367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Persona Profile #1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Persona Descriptions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Job Title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Income Level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Personality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Family Life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Challenges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Needs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Buying Behaviors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Age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Gender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48" name="Google Shape;148;p31"/>
          <p:cNvPicPr preferRelativeResize="0"/>
          <p:nvPr/>
        </p:nvPicPr>
        <p:blipFill rotWithShape="1">
          <a:blip r:embed="rId3">
            <a:alphaModFix/>
          </a:blip>
          <a:srcRect b="18052" l="0" r="0" t="0"/>
          <a:stretch/>
        </p:blipFill>
        <p:spPr>
          <a:xfrm>
            <a:off x="338600" y="1284925"/>
            <a:ext cx="4076800" cy="2226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2"/>
          <p:cNvSpPr txBox="1"/>
          <p:nvPr>
            <p:ph type="title"/>
          </p:nvPr>
        </p:nvSpPr>
        <p:spPr>
          <a:xfrm>
            <a:off x="311700" y="368825"/>
            <a:ext cx="446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Audience Persona #2 Name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graphicFrame>
        <p:nvGraphicFramePr>
          <p:cNvPr id="154" name="Google Shape;154;p32"/>
          <p:cNvGraphicFramePr/>
          <p:nvPr/>
        </p:nvGraphicFramePr>
        <p:xfrm>
          <a:off x="4839375" y="368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{53E9789E-223C-4B44-A0BC-F1B2D2F9C53E}</a:tableStyleId>
              </a:tblPr>
              <a:tblGrid>
                <a:gridCol w="1941400"/>
                <a:gridCol w="1941400"/>
              </a:tblGrid>
              <a:tr h="371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Persona Profile #2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 u="none" cap="none" strike="noStrike">
                          <a:solidFill>
                            <a:srgbClr val="666666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Persona Descriptions</a:t>
                      </a:r>
                      <a:endParaRPr b="1" sz="1100" u="none" cap="none" strike="noStrike">
                        <a:solidFill>
                          <a:srgbClr val="666666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Name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Job Title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Income Level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Personality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Family Life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Challenges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Needs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Buying Behaviors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Age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8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cap="none" strike="noStrike">
                          <a:solidFill>
                            <a:srgbClr val="E76F3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Gender</a:t>
                      </a:r>
                      <a:endParaRPr sz="1100" u="none" cap="none" strike="noStrike">
                        <a:solidFill>
                          <a:srgbClr val="E76F3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666666"/>
                        </a:solidFill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5" name="Google Shape;155;p32"/>
          <p:cNvSpPr txBox="1"/>
          <p:nvPr>
            <p:ph idx="1" type="body"/>
          </p:nvPr>
        </p:nvSpPr>
        <p:spPr>
          <a:xfrm>
            <a:off x="365500" y="3700300"/>
            <a:ext cx="4023000" cy="811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An audience persona presents audience data as an example customer. It helps you visualize who you’ll market to.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6" name="Google Shape;156;p32"/>
          <p:cNvPicPr preferRelativeResize="0"/>
          <p:nvPr/>
        </p:nvPicPr>
        <p:blipFill rotWithShape="1">
          <a:blip r:embed="rId3">
            <a:alphaModFix/>
          </a:blip>
          <a:srcRect b="18052" l="0" r="0" t="0"/>
          <a:stretch/>
        </p:blipFill>
        <p:spPr>
          <a:xfrm>
            <a:off x="338600" y="1284925"/>
            <a:ext cx="4076800" cy="2226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3"/>
          <p:cNvSpPr txBox="1"/>
          <p:nvPr>
            <p:ph type="title"/>
          </p:nvPr>
        </p:nvSpPr>
        <p:spPr>
          <a:xfrm>
            <a:off x="311700" y="445025"/>
            <a:ext cx="4260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latin typeface="Poppins"/>
                <a:ea typeface="Poppins"/>
                <a:cs typeface="Poppins"/>
                <a:sym typeface="Poppins"/>
              </a:rPr>
              <a:t>Situational Analysis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" name="Google Shape;162;p33"/>
          <p:cNvSpPr txBox="1"/>
          <p:nvPr>
            <p:ph idx="1" type="body"/>
          </p:nvPr>
        </p:nvSpPr>
        <p:spPr>
          <a:xfrm>
            <a:off x="4572000" y="290975"/>
            <a:ext cx="4160400" cy="672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Barakah Agency</a:t>
            </a:r>
            <a:r>
              <a:rPr lang="en" sz="1200">
                <a:solidFill>
                  <a:srgbClr val="E76F3D"/>
                </a:solidFill>
                <a:latin typeface="Lato"/>
                <a:ea typeface="Lato"/>
                <a:cs typeface="Lato"/>
                <a:sym typeface="Lato"/>
              </a:rPr>
              <a:t> Tip:</a:t>
            </a:r>
            <a:r>
              <a:rPr lang="en" sz="1200">
                <a:solidFill>
                  <a:srgbClr val="ED08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2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rPr>
              <a:t>Your situational analysis will help you understand your marketing situation at a glance.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33"/>
          <p:cNvSpPr txBox="1"/>
          <p:nvPr/>
        </p:nvSpPr>
        <p:spPr>
          <a:xfrm>
            <a:off x="435300" y="1359175"/>
            <a:ext cx="8297100" cy="3446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 text here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